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3" r:id="rId1"/>
  </p:sldMasterIdLst>
  <p:notesMasterIdLst>
    <p:notesMasterId r:id="rId3"/>
  </p:notesMasterIdLst>
  <p:sldIdLst>
    <p:sldId id="262" r:id="rId2"/>
  </p:sldIdLst>
  <p:sldSz cx="7775575" cy="10907713"/>
  <p:notesSz cx="6888163" cy="10018713"/>
  <p:defaultTextStyle>
    <a:defPPr>
      <a:defRPr lang="ja-JP"/>
    </a:defPPr>
    <a:lvl1pPr marL="0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35">
          <p15:clr>
            <a:srgbClr val="A4A3A4"/>
          </p15:clr>
        </p15:guide>
        <p15:guide id="2" pos="244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EBF7"/>
    <a:srgbClr val="99CCFF"/>
    <a:srgbClr val="640000"/>
    <a:srgbClr val="FFC000"/>
    <a:srgbClr val="3E0000"/>
    <a:srgbClr val="B00E17"/>
    <a:srgbClr val="905A36"/>
    <a:srgbClr val="905B37"/>
    <a:srgbClr val="B5AC3A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542" y="72"/>
      </p:cViewPr>
      <p:guideLst>
        <p:guide orient="horz" pos="3435"/>
        <p:guide pos="24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84870" cy="502675"/>
          </a:xfrm>
          <a:prstGeom prst="rect">
            <a:avLst/>
          </a:prstGeom>
        </p:spPr>
        <p:txBody>
          <a:bodyPr vert="horz" lIns="92455" tIns="46227" rIns="92455" bIns="4622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01701" y="0"/>
            <a:ext cx="2984870" cy="502675"/>
          </a:xfrm>
          <a:prstGeom prst="rect">
            <a:avLst/>
          </a:prstGeom>
        </p:spPr>
        <p:txBody>
          <a:bodyPr vert="horz" lIns="92455" tIns="46227" rIns="92455" bIns="46227" rtlCol="0"/>
          <a:lstStyle>
            <a:lvl1pPr algn="r">
              <a:defRPr sz="1200"/>
            </a:lvl1pPr>
          </a:lstStyle>
          <a:p>
            <a:fld id="{70F99883-74AE-4A2C-81B7-5B86A08198C0}" type="datetimeFigureOut">
              <a:rPr kumimoji="1" lang="ja-JP" altLang="en-US" smtClean="0"/>
              <a:t>2020/10/29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8375" y="1250950"/>
            <a:ext cx="2411413" cy="33829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55" tIns="46227" rIns="92455" bIns="4622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2455" tIns="46227" rIns="92455" bIns="4622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516041"/>
            <a:ext cx="2984870" cy="502674"/>
          </a:xfrm>
          <a:prstGeom prst="rect">
            <a:avLst/>
          </a:prstGeom>
        </p:spPr>
        <p:txBody>
          <a:bodyPr vert="horz" lIns="92455" tIns="46227" rIns="92455" bIns="4622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01701" y="9516041"/>
            <a:ext cx="2984870" cy="502674"/>
          </a:xfrm>
          <a:prstGeom prst="rect">
            <a:avLst/>
          </a:prstGeom>
        </p:spPr>
        <p:txBody>
          <a:bodyPr vert="horz" lIns="92455" tIns="46227" rIns="92455" bIns="46227" rtlCol="0" anchor="b"/>
          <a:lstStyle>
            <a:lvl1pPr algn="r">
              <a:defRPr sz="1200"/>
            </a:lvl1pPr>
          </a:lstStyle>
          <a:p>
            <a:fld id="{ACD93CC5-A9B8-46A1-B8C3-70AA73E05D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022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071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正方形/長方形 21"/>
          <p:cNvSpPr/>
          <p:nvPr userDrawn="1"/>
        </p:nvSpPr>
        <p:spPr>
          <a:xfrm>
            <a:off x="0" y="0"/>
            <a:ext cx="7775575" cy="10907713"/>
          </a:xfrm>
          <a:prstGeom prst="rect">
            <a:avLst/>
          </a:prstGeom>
          <a:pattFill prst="narVert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571" y="10109836"/>
            <a:ext cx="1749504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5659" y="10109836"/>
            <a:ext cx="2624257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91500" y="10109836"/>
            <a:ext cx="1749504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正方形/長方形 1"/>
          <p:cNvSpPr/>
          <p:nvPr userDrawn="1"/>
        </p:nvSpPr>
        <p:spPr>
          <a:xfrm>
            <a:off x="0" y="0"/>
            <a:ext cx="7775575" cy="37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 userDrawn="1"/>
        </p:nvSpPr>
        <p:spPr>
          <a:xfrm>
            <a:off x="0" y="7314929"/>
            <a:ext cx="7775575" cy="3599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048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777514" rtl="0" eaLnBrk="1" latinLnBrk="0" hangingPunct="1">
        <a:lnSpc>
          <a:spcPct val="90000"/>
        </a:lnSpc>
        <a:spcBef>
          <a:spcPct val="0"/>
        </a:spcBef>
        <a:buNone/>
        <a:defRPr kumimoji="1" sz="374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79" indent="-194379" algn="l" defTabSz="777514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kumimoji="1" sz="2381" kern="1200">
          <a:solidFill>
            <a:schemeClr val="tx1"/>
          </a:solidFill>
          <a:latin typeface="+mn-lt"/>
          <a:ea typeface="+mn-ea"/>
          <a:cs typeface="+mn-cs"/>
        </a:defRPr>
      </a:lvl1pPr>
      <a:lvl2pPr marL="5831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2041" kern="1200">
          <a:solidFill>
            <a:schemeClr val="tx1"/>
          </a:solidFill>
          <a:latin typeface="+mn-lt"/>
          <a:ea typeface="+mn-ea"/>
          <a:cs typeface="+mn-cs"/>
        </a:defRPr>
      </a:lvl2pPr>
      <a:lvl3pPr marL="971893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360650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749407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2138164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526922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915679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3044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1pPr>
      <a:lvl2pPr marL="3887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2pPr>
      <a:lvl3pPr marL="777514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166271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555029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1943786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332543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72130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1100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/>
          <p:cNvSpPr/>
          <p:nvPr/>
        </p:nvSpPr>
        <p:spPr>
          <a:xfrm>
            <a:off x="570526" y="6242486"/>
            <a:ext cx="53050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事前に診察希望のお電話をいただいた方は、午前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10:30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～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11:00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の間、もしくは午後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15:00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～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16:00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endParaRPr lang="en-US" altLang="ja-JP" sz="900" dirty="0">
              <a:solidFill>
                <a:schemeClr val="tx1">
                  <a:lumMod val="75000"/>
                  <a:lumOff val="25000"/>
                </a:schemeClr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の時間帯に診察のご予約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をいただいております。</a:t>
            </a:r>
          </a:p>
        </p:txBody>
      </p:sp>
      <p:sp>
        <p:nvSpPr>
          <p:cNvPr id="38" name="正方形/長方形 37"/>
          <p:cNvSpPr/>
          <p:nvPr/>
        </p:nvSpPr>
        <p:spPr>
          <a:xfrm>
            <a:off x="89495" y="311643"/>
            <a:ext cx="4701928" cy="1200329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ja-JP" altLang="en-US" sz="36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熱や咳などの風邪症状</a:t>
            </a:r>
            <a:endParaRPr lang="en-US" altLang="ja-JP" sz="360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r"/>
            <a:r>
              <a:rPr lang="ja-JP" altLang="en-US" sz="36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のある方へ</a:t>
            </a:r>
          </a:p>
        </p:txBody>
      </p:sp>
      <p:sp>
        <p:nvSpPr>
          <p:cNvPr id="39" name="正方形/長方形 38"/>
          <p:cNvSpPr/>
          <p:nvPr/>
        </p:nvSpPr>
        <p:spPr>
          <a:xfrm>
            <a:off x="545733" y="2934670"/>
            <a:ext cx="6897815" cy="707886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ts val="2400"/>
              </a:lnSpc>
            </a:pP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>
              <a:lnSpc>
                <a:spcPts val="2400"/>
              </a:lnSpc>
            </a:pPr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258253" y="6524372"/>
            <a:ext cx="72590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800" dirty="0"/>
              <a:t>予約</a:t>
            </a:r>
            <a:r>
              <a:rPr lang="en-US" altLang="zh-TW" sz="3200" dirty="0"/>
              <a:t>TEL  </a:t>
            </a:r>
            <a:r>
              <a:rPr lang="en-US" altLang="zh-TW" sz="4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03-</a:t>
            </a:r>
            <a:r>
              <a:rPr lang="en-US" altLang="ja-JP" sz="4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3620</a:t>
            </a:r>
            <a:r>
              <a:rPr lang="en-US" altLang="zh-TW" sz="4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-</a:t>
            </a:r>
            <a:r>
              <a:rPr lang="en-US" altLang="ja-JP" sz="4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88</a:t>
            </a:r>
            <a:r>
              <a:rPr lang="en-US" altLang="zh-TW" sz="4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11</a:t>
            </a:r>
            <a:r>
              <a:rPr lang="ja-JP" altLang="en-US" sz="4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（代表）</a:t>
            </a:r>
          </a:p>
        </p:txBody>
      </p:sp>
      <p:graphicFrame>
        <p:nvGraphicFramePr>
          <p:cNvPr id="64" name="表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8709210"/>
              </p:ext>
            </p:extLst>
          </p:nvPr>
        </p:nvGraphicFramePr>
        <p:xfrm>
          <a:off x="502474" y="4153609"/>
          <a:ext cx="5153166" cy="20174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177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77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7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7239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3387">
                <a:tc>
                  <a:txBody>
                    <a:bodyPr/>
                    <a:lstStyle/>
                    <a:p>
                      <a:pPr marL="0" marR="0" lvl="0" indent="0" algn="ctr" defTabSz="7775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1" kern="120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月　・　水　・　金</a:t>
                      </a:r>
                      <a:endParaRPr kumimoji="1" lang="ja-JP" altLang="en-US" sz="1100" b="1" kern="1200" dirty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600" b="1" dirty="0">
                          <a:latin typeface="+mj-ea"/>
                          <a:ea typeface="+mj-ea"/>
                        </a:rPr>
                        <a:t>８：３０～１１：３０</a:t>
                      </a:r>
                      <a:endParaRPr lang="ja-JP" altLang="en-US" sz="1050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600" b="1" dirty="0">
                          <a:latin typeface="+mj-ea"/>
                          <a:ea typeface="+mj-ea"/>
                        </a:rPr>
                        <a:t>１３：００～１７：００</a:t>
                      </a:r>
                      <a:endParaRPr lang="ja-JP" altLang="en-US" sz="1050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3387">
                <a:tc>
                  <a:txBody>
                    <a:bodyPr/>
                    <a:lstStyle/>
                    <a:p>
                      <a:pPr marL="0" marR="0" lvl="0" indent="0" algn="ctr" defTabSz="7775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1" kern="120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火　・　木　・　土</a:t>
                      </a:r>
                      <a:endParaRPr kumimoji="1" lang="ja-JP" altLang="en-US" sz="1100" b="1" kern="1200" dirty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600" b="1" dirty="0">
                          <a:latin typeface="+mj-ea"/>
                          <a:ea typeface="+mj-ea"/>
                        </a:rPr>
                        <a:t>８：３０～１１：３０</a:t>
                      </a:r>
                      <a:endParaRPr lang="ja-JP" altLang="en-US" sz="1050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600" dirty="0">
                          <a:latin typeface="+mj-ea"/>
                          <a:ea typeface="+mj-ea"/>
                        </a:rPr>
                        <a:t>　休診</a:t>
                      </a:r>
                      <a:endParaRPr lang="ja-JP" altLang="en-US" sz="1050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3387">
                <a:tc>
                  <a:txBody>
                    <a:bodyPr/>
                    <a:lstStyle/>
                    <a:p>
                      <a:pPr marL="0" marR="0" lvl="0" indent="0" algn="ctr" defTabSz="7775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kern="120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日曜・祝日</a:t>
                      </a:r>
                      <a:endParaRPr kumimoji="1" lang="ja-JP" altLang="en-US" sz="1100" kern="1200" dirty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600" dirty="0">
                          <a:latin typeface="+mj-ea"/>
                          <a:ea typeface="+mj-ea"/>
                        </a:rPr>
                        <a:t>休診</a:t>
                      </a:r>
                      <a:endParaRPr lang="ja-JP" altLang="en-US" sz="1050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600" dirty="0">
                          <a:latin typeface="+mj-ea"/>
                          <a:ea typeface="+mj-ea"/>
                        </a:rPr>
                        <a:t>休診</a:t>
                      </a:r>
                      <a:endParaRPr lang="ja-JP" altLang="en-US" sz="1050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正方形/長方形 13"/>
          <p:cNvSpPr/>
          <p:nvPr/>
        </p:nvSpPr>
        <p:spPr>
          <a:xfrm>
            <a:off x="539699" y="4179973"/>
            <a:ext cx="166707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ja-JP" altLang="en-US" sz="1400" dirty="0">
              <a:latin typeface="+mj-ea"/>
              <a:ea typeface="+mj-ea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2240594" y="4179973"/>
            <a:ext cx="1666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1400" b="1" dirty="0">
                <a:latin typeface="+mj-ea"/>
                <a:ea typeface="+mj-ea"/>
              </a:rPr>
              <a:t>午前</a:t>
            </a:r>
          </a:p>
        </p:txBody>
      </p:sp>
      <p:sp>
        <p:nvSpPr>
          <p:cNvPr id="17" name="正方形/長方形 16"/>
          <p:cNvSpPr/>
          <p:nvPr/>
        </p:nvSpPr>
        <p:spPr>
          <a:xfrm>
            <a:off x="3953059" y="4179973"/>
            <a:ext cx="1666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1400" b="1" dirty="0">
                <a:latin typeface="+mj-ea"/>
                <a:ea typeface="+mj-ea"/>
              </a:rPr>
              <a:t>午後</a:t>
            </a:r>
          </a:p>
        </p:txBody>
      </p:sp>
      <p:grpSp>
        <p:nvGrpSpPr>
          <p:cNvPr id="42" name="グループ化 41"/>
          <p:cNvGrpSpPr/>
          <p:nvPr/>
        </p:nvGrpSpPr>
        <p:grpSpPr>
          <a:xfrm>
            <a:off x="436077" y="3810798"/>
            <a:ext cx="6878526" cy="338554"/>
            <a:chOff x="436077" y="6921374"/>
            <a:chExt cx="6878526" cy="338554"/>
          </a:xfrm>
        </p:grpSpPr>
        <p:sp>
          <p:nvSpPr>
            <p:cNvPr id="12" name="正方形/長方形 11"/>
            <p:cNvSpPr/>
            <p:nvPr/>
          </p:nvSpPr>
          <p:spPr>
            <a:xfrm>
              <a:off x="436077" y="6921374"/>
              <a:ext cx="142539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1600" b="1" dirty="0">
                  <a:solidFill>
                    <a:srgbClr val="FF6600"/>
                  </a:solidFill>
                  <a:latin typeface="+mj-ea"/>
                  <a:ea typeface="+mj-ea"/>
                </a:rPr>
                <a:t>診療受付時間</a:t>
              </a:r>
            </a:p>
          </p:txBody>
        </p:sp>
        <p:cxnSp>
          <p:nvCxnSpPr>
            <p:cNvPr id="175" name="直線コネクタ 174"/>
            <p:cNvCxnSpPr/>
            <p:nvPr/>
          </p:nvCxnSpPr>
          <p:spPr>
            <a:xfrm>
              <a:off x="1960138" y="7099064"/>
              <a:ext cx="5354465" cy="0"/>
            </a:xfrm>
            <a:prstGeom prst="line">
              <a:avLst/>
            </a:prstGeom>
            <a:ln w="1080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グループ化 36"/>
          <p:cNvGrpSpPr/>
          <p:nvPr/>
        </p:nvGrpSpPr>
        <p:grpSpPr>
          <a:xfrm>
            <a:off x="730555" y="1721945"/>
            <a:ext cx="6293234" cy="1528243"/>
            <a:chOff x="298066" y="769443"/>
            <a:chExt cx="6673551" cy="1620600"/>
          </a:xfrm>
        </p:grpSpPr>
        <p:sp>
          <p:nvSpPr>
            <p:cNvPr id="101" name="円/楕円 100"/>
            <p:cNvSpPr/>
            <p:nvPr/>
          </p:nvSpPr>
          <p:spPr>
            <a:xfrm>
              <a:off x="298066" y="807330"/>
              <a:ext cx="1582713" cy="15827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solidFill>
                  <a:schemeClr val="accent1"/>
                </a:solidFill>
              </a:endParaRPr>
            </a:p>
          </p:txBody>
        </p:sp>
        <p:sp>
          <p:nvSpPr>
            <p:cNvPr id="102" name="円/楕円 101"/>
            <p:cNvSpPr/>
            <p:nvPr/>
          </p:nvSpPr>
          <p:spPr>
            <a:xfrm>
              <a:off x="1956452" y="807330"/>
              <a:ext cx="1582713" cy="15827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solidFill>
                  <a:schemeClr val="accent1"/>
                </a:solidFill>
              </a:endParaRPr>
            </a:p>
          </p:txBody>
        </p:sp>
        <p:sp>
          <p:nvSpPr>
            <p:cNvPr id="130" name="円/楕円 129"/>
            <p:cNvSpPr/>
            <p:nvPr/>
          </p:nvSpPr>
          <p:spPr>
            <a:xfrm>
              <a:off x="3700556" y="807330"/>
              <a:ext cx="1582713" cy="15827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solidFill>
                  <a:schemeClr val="accent1"/>
                </a:solidFill>
              </a:endParaRPr>
            </a:p>
          </p:txBody>
        </p:sp>
        <p:sp>
          <p:nvSpPr>
            <p:cNvPr id="132" name="円/楕円 131"/>
            <p:cNvSpPr/>
            <p:nvPr/>
          </p:nvSpPr>
          <p:spPr>
            <a:xfrm>
              <a:off x="5388904" y="807330"/>
              <a:ext cx="1582713" cy="15827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solidFill>
                  <a:schemeClr val="accent1"/>
                </a:solidFill>
              </a:endParaRPr>
            </a:p>
          </p:txBody>
        </p:sp>
        <p:sp>
          <p:nvSpPr>
            <p:cNvPr id="41" name="正方形/長方形 40"/>
            <p:cNvSpPr/>
            <p:nvPr/>
          </p:nvSpPr>
          <p:spPr>
            <a:xfrm>
              <a:off x="2107204" y="769443"/>
              <a:ext cx="1392539" cy="153397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ja-JP" altLang="en-US" sz="8800" dirty="0">
                  <a:solidFill>
                    <a:schemeClr val="accent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熱</a:t>
              </a:r>
            </a:p>
          </p:txBody>
        </p:sp>
        <p:sp>
          <p:nvSpPr>
            <p:cNvPr id="133" name="正方形/長方形 132"/>
            <p:cNvSpPr/>
            <p:nvPr/>
          </p:nvSpPr>
          <p:spPr>
            <a:xfrm>
              <a:off x="418119" y="769443"/>
              <a:ext cx="1392539" cy="153397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ja-JP" altLang="en-US" sz="8800" dirty="0">
                  <a:solidFill>
                    <a:schemeClr val="accent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発</a:t>
              </a:r>
            </a:p>
          </p:txBody>
        </p:sp>
        <p:sp>
          <p:nvSpPr>
            <p:cNvPr id="134" name="正方形/長方形 133"/>
            <p:cNvSpPr/>
            <p:nvPr/>
          </p:nvSpPr>
          <p:spPr>
            <a:xfrm>
              <a:off x="3796290" y="769443"/>
              <a:ext cx="1392539" cy="153397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ja-JP" altLang="en-US" sz="8800" dirty="0">
                  <a:solidFill>
                    <a:schemeClr val="accent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外</a:t>
              </a:r>
            </a:p>
          </p:txBody>
        </p:sp>
        <p:sp>
          <p:nvSpPr>
            <p:cNvPr id="135" name="正方形/長方形 134"/>
            <p:cNvSpPr/>
            <p:nvPr/>
          </p:nvSpPr>
          <p:spPr>
            <a:xfrm>
              <a:off x="5485377" y="769443"/>
              <a:ext cx="1392539" cy="153397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ja-JP" altLang="en-US" sz="8800" dirty="0">
                  <a:solidFill>
                    <a:schemeClr val="accent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来</a:t>
              </a:r>
            </a:p>
          </p:txBody>
        </p:sp>
      </p:grpSp>
      <p:grpSp>
        <p:nvGrpSpPr>
          <p:cNvPr id="36" name="グループ化 35"/>
          <p:cNvGrpSpPr/>
          <p:nvPr/>
        </p:nvGrpSpPr>
        <p:grpSpPr>
          <a:xfrm>
            <a:off x="5342600" y="393638"/>
            <a:ext cx="2124439" cy="1128380"/>
            <a:chOff x="6077521" y="393638"/>
            <a:chExt cx="1389518" cy="1128380"/>
          </a:xfrm>
        </p:grpSpPr>
        <p:sp>
          <p:nvSpPr>
            <p:cNvPr id="10" name="二等辺三角形 9"/>
            <p:cNvSpPr/>
            <p:nvPr/>
          </p:nvSpPr>
          <p:spPr>
            <a:xfrm rot="14398488">
              <a:off x="6158011" y="867084"/>
              <a:ext cx="506187" cy="667167"/>
            </a:xfrm>
            <a:prstGeom prst="triangle">
              <a:avLst/>
            </a:prstGeom>
            <a:solidFill>
              <a:srgbClr val="66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6" name="円/楕円 75"/>
            <p:cNvSpPr/>
            <p:nvPr/>
          </p:nvSpPr>
          <p:spPr>
            <a:xfrm>
              <a:off x="6338659" y="393638"/>
              <a:ext cx="1128380" cy="1128380"/>
            </a:xfrm>
            <a:prstGeom prst="ellipse">
              <a:avLst/>
            </a:prstGeom>
            <a:solidFill>
              <a:srgbClr val="66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solidFill>
                  <a:schemeClr val="accent1"/>
                </a:solidFill>
              </a:endParaRPr>
            </a:p>
          </p:txBody>
        </p:sp>
      </p:grpSp>
      <p:sp>
        <p:nvSpPr>
          <p:cNvPr id="176" name="正方形/長方形 175"/>
          <p:cNvSpPr/>
          <p:nvPr/>
        </p:nvSpPr>
        <p:spPr>
          <a:xfrm>
            <a:off x="6035540" y="671377"/>
            <a:ext cx="16503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一般の外来と</a:t>
            </a:r>
            <a:endParaRPr lang="en-US" altLang="ja-JP" sz="16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16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区別します</a:t>
            </a:r>
            <a:endParaRPr lang="en-US" altLang="ja-JP" sz="16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" name="二等辺三角形 84"/>
          <p:cNvSpPr/>
          <p:nvPr/>
        </p:nvSpPr>
        <p:spPr>
          <a:xfrm rot="13200694">
            <a:off x="5929937" y="5987420"/>
            <a:ext cx="457442" cy="667167"/>
          </a:xfrm>
          <a:prstGeom prst="triangle">
            <a:avLst/>
          </a:prstGeom>
          <a:solidFill>
            <a:srgbClr val="66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7" name="円/楕円 86"/>
          <p:cNvSpPr/>
          <p:nvPr/>
        </p:nvSpPr>
        <p:spPr>
          <a:xfrm>
            <a:off x="5741855" y="4874361"/>
            <a:ext cx="1944043" cy="1441769"/>
          </a:xfrm>
          <a:prstGeom prst="ellipse">
            <a:avLst/>
          </a:prstGeom>
          <a:solidFill>
            <a:srgbClr val="66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>
              <a:solidFill>
                <a:schemeClr val="accent1"/>
              </a:solidFill>
            </a:endParaRPr>
          </a:p>
        </p:txBody>
      </p:sp>
      <p:sp>
        <p:nvSpPr>
          <p:cNvPr id="88" name="正方形/長方形 87"/>
          <p:cNvSpPr/>
          <p:nvPr/>
        </p:nvSpPr>
        <p:spPr>
          <a:xfrm>
            <a:off x="5872414" y="5126517"/>
            <a:ext cx="18134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1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院内に入らずに、</a:t>
            </a:r>
            <a:endParaRPr lang="en-US" altLang="ja-JP" sz="18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/>
            <a:r>
              <a:rPr lang="ja-JP" altLang="en-US" sz="1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インターホンを</a:t>
            </a:r>
            <a:endParaRPr lang="en-US" altLang="ja-JP" sz="18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/>
            <a:r>
              <a:rPr lang="ja-JP" altLang="en-US" sz="1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押してください</a:t>
            </a:r>
            <a:endParaRPr lang="en-US" altLang="ja-JP" sz="18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" name="角丸四角形 7"/>
          <p:cNvSpPr/>
          <p:nvPr/>
        </p:nvSpPr>
        <p:spPr>
          <a:xfrm>
            <a:off x="419804" y="7609423"/>
            <a:ext cx="6968763" cy="298664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650698" y="7661237"/>
            <a:ext cx="6548957" cy="3001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>
                <a:ln>
                  <a:solidFill>
                    <a:schemeClr val="accent1"/>
                  </a:solidFill>
                </a:ln>
                <a:solidFill>
                  <a:schemeClr val="accent6"/>
                </a:solidFill>
              </a:rPr>
              <a:t>熱や咳などの風邪症状があり、</a:t>
            </a:r>
            <a:endParaRPr lang="en-US" altLang="ja-JP" sz="2400" dirty="0">
              <a:ln>
                <a:solidFill>
                  <a:schemeClr val="accent1"/>
                </a:solidFill>
              </a:ln>
              <a:solidFill>
                <a:schemeClr val="accent6"/>
              </a:solidFill>
            </a:endParaRPr>
          </a:p>
          <a:p>
            <a:pPr algn="ctr"/>
            <a:r>
              <a:rPr lang="ja-JP" altLang="en-US" sz="2400" dirty="0">
                <a:ln>
                  <a:solidFill>
                    <a:schemeClr val="accent1"/>
                  </a:solidFill>
                </a:ln>
                <a:solidFill>
                  <a:schemeClr val="accent6"/>
                </a:solidFill>
              </a:rPr>
              <a:t>直接ご来院なさった患者様へ</a:t>
            </a:r>
            <a:endParaRPr lang="en-US" altLang="ja-JP" sz="2400" dirty="0">
              <a:ln>
                <a:solidFill>
                  <a:schemeClr val="accent1"/>
                </a:solidFill>
              </a:ln>
              <a:solidFill>
                <a:schemeClr val="accent6"/>
              </a:solidFill>
            </a:endParaRPr>
          </a:p>
          <a:p>
            <a:pPr algn="ctr"/>
            <a:endParaRPr lang="en-US" altLang="ja-JP" sz="1100" dirty="0">
              <a:ln>
                <a:solidFill>
                  <a:schemeClr val="accent1"/>
                </a:solidFill>
              </a:ln>
              <a:solidFill>
                <a:schemeClr val="accent6"/>
              </a:solidFill>
            </a:endParaRPr>
          </a:p>
          <a:p>
            <a:pPr>
              <a:lnSpc>
                <a:spcPts val="2400"/>
              </a:lnSpc>
            </a:pPr>
            <a:r>
              <a:rPr lang="ja-JP" altLang="en-US" sz="2000" dirty="0"/>
              <a:t>新型コロナウイルスとインフルエンザの同時流行に備え、</a:t>
            </a:r>
            <a:endParaRPr lang="en-US" altLang="ja-JP" sz="2000" dirty="0"/>
          </a:p>
          <a:p>
            <a:pPr>
              <a:lnSpc>
                <a:spcPts val="2400"/>
              </a:lnSpc>
            </a:pPr>
            <a:r>
              <a:rPr lang="ja-JP" altLang="en-US" sz="2000" dirty="0"/>
              <a:t>当院では風邪症状のある方と一般外来を区別しております。</a:t>
            </a:r>
            <a:endParaRPr lang="en-US" altLang="ja-JP" sz="2000" dirty="0"/>
          </a:p>
          <a:p>
            <a:pPr>
              <a:lnSpc>
                <a:spcPts val="2400"/>
              </a:lnSpc>
            </a:pPr>
            <a:endParaRPr lang="en-US" altLang="ja-JP" sz="900" dirty="0"/>
          </a:p>
          <a:p>
            <a:pPr>
              <a:lnSpc>
                <a:spcPts val="3000"/>
              </a:lnSpc>
            </a:pPr>
            <a:r>
              <a:rPr lang="ja-JP" altLang="en-US" sz="2400" b="1" dirty="0"/>
              <a:t>熱</a:t>
            </a:r>
            <a:r>
              <a:rPr lang="ja-JP" altLang="en-US" sz="2400" dirty="0"/>
              <a:t>や</a:t>
            </a:r>
            <a:r>
              <a:rPr lang="ja-JP" altLang="en-US" sz="2400" b="1" dirty="0"/>
              <a:t>咳</a:t>
            </a:r>
            <a:r>
              <a:rPr lang="ja-JP" altLang="en-US" sz="2400" dirty="0"/>
              <a:t>などの風邪症状のある方は、</a:t>
            </a:r>
            <a:r>
              <a:rPr lang="ja-JP" altLang="en-US" sz="2400" b="1" u="wavyHeavy" dirty="0"/>
              <a:t>院内へ入らずに</a:t>
            </a:r>
            <a:r>
              <a:rPr lang="ja-JP" altLang="en-US" sz="2400" dirty="0"/>
              <a:t>、</a:t>
            </a:r>
            <a:r>
              <a:rPr lang="ja-JP" altLang="en-US" sz="2400" b="1" dirty="0"/>
              <a:t>右側のインターホンを押してください</a:t>
            </a:r>
            <a:r>
              <a:rPr lang="ja-JP" altLang="en-US" sz="2400" dirty="0"/>
              <a:t>。</a:t>
            </a:r>
            <a:endParaRPr lang="en-US" altLang="ja-JP" sz="2400" dirty="0"/>
          </a:p>
          <a:p>
            <a:pPr algn="r"/>
            <a:endParaRPr lang="en-US" altLang="ja-JP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305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ユーザー定義 6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6600"/>
      </a:accent1>
      <a:accent2>
        <a:srgbClr val="F8931D"/>
      </a:accent2>
      <a:accent3>
        <a:srgbClr val="FF7C80"/>
      </a:accent3>
      <a:accent4>
        <a:srgbClr val="EC7016"/>
      </a:accent4>
      <a:accent5>
        <a:srgbClr val="E64823"/>
      </a:accent5>
      <a:accent6>
        <a:srgbClr val="FF6600"/>
      </a:accent6>
      <a:hlink>
        <a:srgbClr val="2998E3"/>
      </a:hlink>
      <a:folHlink>
        <a:srgbClr val="7F723D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51.pptx" id="{D8CEF92E-E621-4889-A2C4-D44EA4896D94}" vid="{7BA0B976-7AA0-4750-86DE-53A6EBAC7E76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169</Words>
  <Application>Microsoft Office PowerPoint</Application>
  <PresentationFormat>ユーザー設定</PresentationFormat>
  <Paragraphs>33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ＭＳ ゴシック</vt:lpstr>
      <vt:lpstr>Arial</vt:lpstr>
      <vt:lpstr>Calibri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2014-07-29T05:54:34Z</dcterms:created>
  <dcterms:modified xsi:type="dcterms:W3CDTF">2020-10-29T08:36:18Z</dcterms:modified>
</cp:coreProperties>
</file>